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8" r:id="rId2"/>
    <p:sldId id="260" r:id="rId3"/>
    <p:sldId id="262" r:id="rId4"/>
    <p:sldId id="257" r:id="rId5"/>
    <p:sldId id="263" r:id="rId6"/>
    <p:sldId id="264" r:id="rId7"/>
    <p:sldId id="259" r:id="rId8"/>
    <p:sldId id="266" r:id="rId9"/>
    <p:sldId id="265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76160"/>
  </p:normalViewPr>
  <p:slideViewPr>
    <p:cSldViewPr snapToGrid="0" snapToObjects="1">
      <p:cViewPr varScale="1">
        <p:scale>
          <a:sx n="65" d="100"/>
          <a:sy n="65" d="100"/>
        </p:scale>
        <p:origin x="14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 hasCustomPrompt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 hasCustomPrompt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146CC-BE8D-3F45-B4EC-04957B10DAA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 hasCustomPrompt="1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 hasCustomPrompt="1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 hasCustomPrompt="1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931D5-43A4-F841-A96F-BBFFFBE8F5D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8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0113" y="323850"/>
            <a:ext cx="2301875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 sessão teve o propósito específico de preparar </a:t>
            </a:r>
            <a:r>
              <a:rPr lang="pt-PT" sz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os delegados para as apresentações da sua equipa e dar-lhes tempo para iniciar o processo, enquanto os formadores estão disponíveis para prestar apoio.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927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0113" y="323850"/>
            <a:ext cx="2301875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Os objetivos para esta sessão em particular são explicados aos delegados, estas são as coisas que o delegado deve ser capaz de fazer no final da sessão. Estes objetivos podem ser utilizados para testar o conhecimento obtido e permitir que os delegados avaliem a formação.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383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/>
              <a:t>O </a:t>
            </a:r>
            <a:r>
              <a:rPr lang="pt-PT" baseline="0"/>
              <a:t>formador deve reiterar a importância do trabalho em equipa e que cada delegado deve participar plenamente no desenvolvimento e realização da apresentação.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74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/>
              <a:t>Este slide mostra a divisão de cada </a:t>
            </a:r>
            <a:r>
              <a:rPr lang="pt-PT" baseline="0"/>
              <a:t>horário de apresentação de 30 minutos.  É importante que o formador defina claramente os cronogramas e informe as equipas de que, se ultrapassarem o tempo para a apresentação, serão interrompidos e não poderão concluir a apresentação.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17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/>
              <a:t>Este </a:t>
            </a:r>
            <a:r>
              <a:rPr lang="pt-PT" baseline="0"/>
              <a:t>slide é um lembrete dos assuntos abordados durante a semana e a partir dos quais as equipas devem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22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/>
              <a:t>Isto é para explicar </a:t>
            </a:r>
            <a:r>
              <a:rPr lang="pt-PT" baseline="0"/>
              <a:t>aos delegados sobre o processo de avaliação e o que se espera deles como revisão dos delegados.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55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/>
              <a:t>Este slide simplesmente explica que as equipas </a:t>
            </a:r>
            <a:r>
              <a:rPr lang="pt-PT" baseline="0"/>
              <a:t>irão sortear para decidir a ordem pela qual as apresentações serão realizadas.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931D5-43A4-F841-A96F-BBFFFBE8F5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54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0113" y="323850"/>
            <a:ext cx="2301875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Os objetivos para esta sessão específica são recapitulados para os delegados.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DA3FC1-1089-46DB-9F25-4FCD4E0F8FB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541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0113" y="323850"/>
            <a:ext cx="2301875" cy="129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sz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Perguntas?</a:t>
            </a:r>
          </a:p>
          <a:p>
            <a:r>
              <a:rPr lang="pt-PT" sz="120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 slide deve ser utilizado pelos instrutores para abordar quaisquer questões levantadas pela turma e introduzir quaisquer áreas que o instrutor considere que necessitam de ser enfatizadas antes do final desta parte da sessão.</a:t>
            </a:r>
            <a:r>
              <a:rPr lang="pt-PT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7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do subtítulo principal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48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47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48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2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62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2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51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3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18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 hasCustomPrompt="1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7D6A2-F7E4-F143-B0DA-A0176C89DB91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 hasCustomPrompt="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 hasCustomPrompt="1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2A5AF-D20C-8B4D-8B89-0F29C4AF8F4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0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5640" y="3717032"/>
            <a:ext cx="6400800" cy="1752600"/>
          </a:xfrm>
        </p:spPr>
        <p:txBody>
          <a:bodyPr>
            <a:normAutofit/>
          </a:bodyPr>
          <a:lstStyle/>
          <a:p>
            <a:r>
              <a:rPr lang="pt-PT">
                <a:solidFill>
                  <a:schemeClr val="bg1">
                    <a:lumMod val="65000"/>
                  </a:schemeClr>
                </a:solidFill>
              </a:rPr>
              <a:t>Sessão 1.4.4</a:t>
            </a:r>
          </a:p>
          <a:p>
            <a:r>
              <a:rPr lang="pt-PT">
                <a:solidFill>
                  <a:schemeClr val="bg1">
                    <a:lumMod val="65000"/>
                  </a:schemeClr>
                </a:solidFill>
              </a:rPr>
              <a:t>Preparação para delegar apresentações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209800" y="1700809"/>
            <a:ext cx="7772400" cy="2036789"/>
          </a:xfrm>
        </p:spPr>
        <p:txBody>
          <a:bodyPr>
            <a:normAutofit/>
          </a:bodyPr>
          <a:lstStyle/>
          <a:p>
            <a:r>
              <a:rPr lang="pt-PT" sz="4000" b="1"/>
              <a:t>Habilidades de Formação</a:t>
            </a:r>
            <a:br>
              <a:rPr lang="pt-PT" sz="4000" b="1"/>
            </a:br>
            <a:r>
              <a:rPr lang="pt-PT" sz="4000" b="1"/>
              <a:t>Para juízes e procuradores</a:t>
            </a:r>
          </a:p>
        </p:txBody>
      </p:sp>
      <p:pic>
        <p:nvPicPr>
          <p:cNvPr id="7" name="Picture 6" descr="Z:\0_C-PROC\0_Admin\Funded EU+COE - Implemented COE quadri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330746"/>
            <a:ext cx="6552728" cy="1370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6333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lip Art de Marcas de pergun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95803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5400" b="1"/>
              <a:t>Perguntas</a:t>
            </a:r>
          </a:p>
        </p:txBody>
      </p:sp>
    </p:spTree>
    <p:extLst>
      <p:ext uri="{BB962C8B-B14F-4D97-AF65-F5344CB8AC3E}">
        <p14:creationId xmlns:p14="http://schemas.microsoft.com/office/powerpoint/2010/main" val="809195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375254"/>
            <a:ext cx="8229600" cy="1042384"/>
          </a:xfrm>
        </p:spPr>
        <p:txBody>
          <a:bodyPr>
            <a:normAutofit/>
          </a:bodyPr>
          <a:lstStyle/>
          <a:p>
            <a:r>
              <a:rPr lang="pt-PT" b="1"/>
              <a:t>Objetivos da sessão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838199" y="1825625"/>
            <a:ext cx="1091702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/>
              <a:t>No final destas sessões, os delegados serão capazes de:</a:t>
            </a:r>
          </a:p>
          <a:p>
            <a:pPr>
              <a:lnSpc>
                <a:spcPct val="80000"/>
              </a:lnSpc>
            </a:pPr>
            <a:r>
              <a:rPr lang="pt-PT"/>
              <a:t>Preparar uma apresentação eficaz para a sessão do dia final.</a:t>
            </a:r>
          </a:p>
          <a:p>
            <a:pPr>
              <a:lnSpc>
                <a:spcPct val="80000"/>
              </a:lnSpc>
            </a:pPr>
            <a:r>
              <a:rPr lang="pt-PT"/>
              <a:t>Trabalhar com membros da equipa no desenvolvimento da apresentação</a:t>
            </a:r>
          </a:p>
          <a:p>
            <a:pPr>
              <a:lnSpc>
                <a:spcPct val="80000"/>
              </a:lnSpc>
            </a:pPr>
            <a:r>
              <a:rPr lang="pt-PT"/>
              <a:t>Explicar a estrutura do horário de apresentação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927" y="5013176"/>
            <a:ext cx="2772276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91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/>
              <a:t>Objetivo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/>
              <a:t>Esta sessão encontra-se dividida em duas partes:</a:t>
            </a:r>
          </a:p>
          <a:p>
            <a:r>
              <a:rPr lang="pt-PT"/>
              <a:t>Em primeiro lugar, uma oportunidade para os delegados fazerem perguntas e garantirem que estão familiarizados com a estrutura e o objetivo das sessões de apresentação;</a:t>
            </a:r>
          </a:p>
          <a:p>
            <a:r>
              <a:rPr lang="pt-PT"/>
              <a:t>Em segundo lugar, para trabalhar em conjunto com os membros da equipa para iniciar a preparação da apresentação, atribuição de tarefas e decidir a estrutura e o conteúdo da apresentação.</a:t>
            </a:r>
          </a:p>
          <a:p>
            <a:r>
              <a:rPr lang="pt-PT"/>
              <a:t>Os formadores estarão disponíveis para ajudá-lo durante este período.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514" y="0"/>
            <a:ext cx="3480486" cy="216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68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/>
              <a:t>Horário de apresentação do grupo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4430570"/>
              </p:ext>
            </p:extLst>
          </p:nvPr>
        </p:nvGraphicFramePr>
        <p:xfrm>
          <a:off x="838199" y="1989054"/>
          <a:ext cx="10445685" cy="48416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9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8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54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Preparação da sala (montagem de mesas, cadeiras, equipamentos)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2 minutos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27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O exercício de realização da formação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20 minutos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27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Preenchimento do formulário de feedback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2 minutos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27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O seu feedback sobre si mesmo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2 minutos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27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Discussão em grupo e feedback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3200">
                          <a:latin typeface="Verdana" charset="0"/>
                          <a:ea typeface="Verdana" charset="0"/>
                          <a:cs typeface="Verdana" charset="0"/>
                        </a:rPr>
                        <a:t>4 minutos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8395919" y="-621617"/>
            <a:ext cx="29250656" cy="1806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0" y="0"/>
            <a:ext cx="2556544" cy="201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57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/>
              <a:t>Considerações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/>
              <a:t>As apresentações devem abranger um dos assuntos do curso</a:t>
            </a:r>
          </a:p>
          <a:p>
            <a:pPr lvl="1"/>
            <a:r>
              <a:rPr lang="pt-PT"/>
              <a:t>Cibercrime e provas eletrónicas</a:t>
            </a:r>
          </a:p>
          <a:p>
            <a:pPr lvl="1"/>
            <a:r>
              <a:rPr lang="pt-PT"/>
              <a:t>Competências de formação</a:t>
            </a:r>
          </a:p>
          <a:p>
            <a:r>
              <a:rPr lang="pt-PT"/>
              <a:t>Cada membro da equipa deve participar ativamente e realizar parte da apresentação</a:t>
            </a:r>
          </a:p>
          <a:p>
            <a:r>
              <a:rPr lang="pt-PT"/>
              <a:t>Pode escolher qualquer método de apresentação e não está restrito o uso do PowerPoint.</a:t>
            </a:r>
          </a:p>
          <a:p>
            <a:r>
              <a:rPr lang="pt-PT"/>
              <a:t>Se precisar de recursos adicionais peça aos formadores antes do final do dia.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696" y="0"/>
            <a:ext cx="3079304" cy="219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108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PT"/>
              <a:t>O que aprendemos esta semana</a:t>
            </a:r>
          </a:p>
          <a:p>
            <a:pPr lvl="1"/>
            <a:r>
              <a:rPr lang="pt-PT"/>
              <a:t>Conteúdo</a:t>
            </a:r>
          </a:p>
          <a:p>
            <a:pPr lvl="2"/>
            <a:r>
              <a:rPr lang="pt-PT"/>
              <a:t>Temas Cibercrime e provas eletrónicas</a:t>
            </a:r>
          </a:p>
          <a:p>
            <a:pPr lvl="1"/>
            <a:r>
              <a:rPr lang="pt-PT"/>
              <a:t>Competências de formação</a:t>
            </a:r>
          </a:p>
          <a:p>
            <a:pPr lvl="2"/>
            <a:r>
              <a:rPr lang="pt-PT"/>
              <a:t>Apresentações boas/fracas</a:t>
            </a:r>
          </a:p>
          <a:p>
            <a:pPr lvl="2"/>
            <a:r>
              <a:rPr lang="pt-PT"/>
              <a:t>Feedback</a:t>
            </a:r>
          </a:p>
          <a:p>
            <a:pPr lvl="2"/>
            <a:r>
              <a:rPr lang="pt-PT"/>
              <a:t>Controlo do nervosismo</a:t>
            </a:r>
          </a:p>
          <a:p>
            <a:pPr lvl="2"/>
            <a:r>
              <a:rPr lang="pt-PT"/>
              <a:t>Comunicação verbal/não verbal</a:t>
            </a:r>
          </a:p>
          <a:p>
            <a:pPr lvl="2"/>
            <a:r>
              <a:rPr lang="pt-PT"/>
              <a:t>Preparação e planeamento</a:t>
            </a:r>
          </a:p>
          <a:p>
            <a:pPr marL="0" indent="0">
              <a:lnSpc>
                <a:spcPts val="3120"/>
              </a:lnSpc>
              <a:buNone/>
            </a:pPr>
            <a:r>
              <a:rPr lang="pt-PT"/>
              <a:t>Não sobrecarregue a sua apresentação. Tem apenas 20 minutos para apresentar os seus materiais</a:t>
            </a:r>
          </a:p>
          <a:p>
            <a:pPr marL="0" indent="0">
              <a:lnSpc>
                <a:spcPts val="3120"/>
              </a:lnSpc>
              <a:buNone/>
            </a:pPr>
            <a:r>
              <a:rPr lang="pt-PT"/>
              <a:t>Embora esta seja uma apresentação curta, devem existir objetivos claros estabelecidos e sobre os quais a apresentação pode ser avaliada.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pt-PT" b="1"/>
              <a:t>Considerações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33" y="0"/>
            <a:ext cx="4238367" cy="302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58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633" y="365125"/>
            <a:ext cx="10954733" cy="1325563"/>
          </a:xfrm>
        </p:spPr>
        <p:txBody>
          <a:bodyPr>
            <a:normAutofit/>
          </a:bodyPr>
          <a:lstStyle/>
          <a:p>
            <a:r>
              <a:rPr lang="pt-PT" sz="4000" b="1"/>
              <a:t>O que o resto de nós fará durante a apresentação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165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PT" sz="2400" dirty="0"/>
              <a:t>Cada delegado e formador irá preencher o formulário de avaliação para cada orador de cada equipa. Há uma série de respostas classificadas para cada questão e também envolve duas perguntas subjetivas no final do formulário de avaliação: </a:t>
            </a:r>
          </a:p>
          <a:p>
            <a:pPr lvl="0" algn="just"/>
            <a:r>
              <a:rPr lang="pt-PT" sz="2400" dirty="0"/>
              <a:t>O que eu gostei da sessão?</a:t>
            </a:r>
          </a:p>
          <a:p>
            <a:pPr lvl="0" algn="just"/>
            <a:r>
              <a:rPr lang="pt-PT" sz="2400" dirty="0"/>
              <a:t>Onde a sessão poderia ter sido melhorada?</a:t>
            </a:r>
          </a:p>
          <a:p>
            <a:pPr marL="0" lvl="0" indent="0" algn="just">
              <a:buNone/>
            </a:pPr>
            <a:r>
              <a:rPr lang="pt-PT" sz="2400" dirty="0"/>
              <a:t>As questões de avaliação abrangem:</a:t>
            </a:r>
          </a:p>
          <a:p>
            <a:pPr algn="just"/>
            <a:r>
              <a:rPr lang="pt-PT" sz="2400" dirty="0"/>
              <a:t>Conceção</a:t>
            </a:r>
          </a:p>
          <a:p>
            <a:pPr algn="just"/>
            <a:r>
              <a:rPr lang="pt-PT" sz="2400" dirty="0"/>
              <a:t>Apresentação</a:t>
            </a:r>
          </a:p>
          <a:p>
            <a:pPr marL="0" lvl="0" indent="0" algn="just">
              <a:buNone/>
            </a:pPr>
            <a:r>
              <a:rPr lang="pt-PT" sz="2400" dirty="0"/>
              <a:t>As formas de avaliação são dadas ao orador para este guardar.</a:t>
            </a:r>
          </a:p>
          <a:p>
            <a:pPr algn="just"/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4533900"/>
            <a:ext cx="3505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943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/>
              <a:t>Mais uma coisa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/>
              <a:t>Vamos agora escrever números para decidir a ordem das apresentações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578" y="2638209"/>
            <a:ext cx="3015049" cy="394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03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1200" y="375254"/>
            <a:ext cx="8229600" cy="1042384"/>
          </a:xfrm>
        </p:spPr>
        <p:txBody>
          <a:bodyPr>
            <a:normAutofit/>
          </a:bodyPr>
          <a:lstStyle/>
          <a:p>
            <a:r>
              <a:rPr lang="pt-PT" b="1"/>
              <a:t>Objetivos da sessão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838199" y="1825625"/>
            <a:ext cx="1091702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/>
              <a:t>No final destas sessões, os delegados serão capazes de:</a:t>
            </a:r>
          </a:p>
          <a:p>
            <a:pPr>
              <a:lnSpc>
                <a:spcPct val="80000"/>
              </a:lnSpc>
            </a:pPr>
            <a:r>
              <a:rPr lang="pt-PT"/>
              <a:t>Preparar uma apresentação eficaz para a sessão do dia final.</a:t>
            </a:r>
          </a:p>
          <a:p>
            <a:pPr>
              <a:lnSpc>
                <a:spcPct val="80000"/>
              </a:lnSpc>
            </a:pPr>
            <a:r>
              <a:rPr lang="pt-PT"/>
              <a:t>Trabalhar com membros da equipa no desenvolvimento da apresentação</a:t>
            </a:r>
          </a:p>
          <a:p>
            <a:pPr>
              <a:lnSpc>
                <a:spcPct val="80000"/>
              </a:lnSpc>
            </a:pPr>
            <a:r>
              <a:rPr lang="pt-PT"/>
              <a:t>Explicar a estrutura do horário de apresentação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5927" y="5013176"/>
            <a:ext cx="2772276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634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714</Words>
  <Application>Microsoft Office PowerPoint</Application>
  <PresentationFormat>Ecrã Panorâmico</PresentationFormat>
  <Paragraphs>78</Paragraphs>
  <Slides>10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Office Theme</vt:lpstr>
      <vt:lpstr>Habilidades de Formação Para juízes e procuradores</vt:lpstr>
      <vt:lpstr>Objetivos da sessão</vt:lpstr>
      <vt:lpstr>Objetivo</vt:lpstr>
      <vt:lpstr>Horário de apresentação do grupo</vt:lpstr>
      <vt:lpstr>Considerações</vt:lpstr>
      <vt:lpstr>Considerações</vt:lpstr>
      <vt:lpstr>O que o resto de nós fará durante a apresentação</vt:lpstr>
      <vt:lpstr>Mais uma coisa</vt:lpstr>
      <vt:lpstr>Objetivos da sessão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Jones, Nigel (nigel.jones@canterbury.ac.uk)</dc:creator>
  <cp:lastModifiedBy>w701</cp:lastModifiedBy>
  <cp:revision>17</cp:revision>
  <dcterms:created xsi:type="dcterms:W3CDTF">2017-06-15T14:10:25Z</dcterms:created>
  <dcterms:modified xsi:type="dcterms:W3CDTF">2018-09-07T01:02:43Z</dcterms:modified>
</cp:coreProperties>
</file>